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37"/>
  </p:notesMasterIdLst>
  <p:handoutMasterIdLst>
    <p:handoutMasterId r:id="rId38"/>
  </p:handoutMasterIdLst>
  <p:sldIdLst>
    <p:sldId id="266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22" r:id="rId35"/>
    <p:sldId id="353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22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C7E"/>
    <a:srgbClr val="01A2B5"/>
    <a:srgbClr val="5F6C7D"/>
    <a:srgbClr val="4D586B"/>
    <a:srgbClr val="BB4646"/>
    <a:srgbClr val="02A2B5"/>
    <a:srgbClr val="4687AC"/>
    <a:srgbClr val="6A99A8"/>
    <a:srgbClr val="40799A"/>
    <a:srgbClr val="5D8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85294" autoAdjust="0"/>
  </p:normalViewPr>
  <p:slideViewPr>
    <p:cSldViewPr snapToGrid="0" snapToObjects="1">
      <p:cViewPr varScale="1">
        <p:scale>
          <a:sx n="104" d="100"/>
          <a:sy n="104" d="100"/>
        </p:scale>
        <p:origin x="60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previous lesson sketched the PageRank idea.</a:t>
            </a:r>
          </a:p>
          <a:p>
            <a:endParaRPr lang="en-US" dirty="0"/>
          </a:p>
          <a:p>
            <a:r>
              <a:rPr lang="en-US" dirty="0"/>
              <a:t>Now let’s make it mathematically more precise, using the tool of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further assume that the surfer must be on some page of the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36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that case, exactly one of the x-eye values will be one.</a:t>
            </a:r>
          </a:p>
          <a:p>
            <a:endParaRPr lang="en-US" dirty="0"/>
          </a:p>
          <a:p>
            <a:r>
              <a:rPr lang="en-US" dirty="0"/>
              <a:t>In other words, summing over all the x-eye values at time tee must equal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9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we can say that the probability values must also sum 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18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notation; now for the big assumption.</a:t>
            </a:r>
          </a:p>
          <a:p>
            <a:endParaRPr lang="en-US" dirty="0"/>
          </a:p>
          <a:p>
            <a:r>
              <a:rPr lang="en-US" dirty="0"/>
              <a:t>Let’s say that the surfer’s movement through the graph is a *first-order Markov chain.*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9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Huh?</a:t>
            </a:r>
          </a:p>
          <a:p>
            <a:endParaRPr lang="en-US" dirty="0"/>
          </a:p>
          <a:p>
            <a:r>
              <a:rPr lang="en-US" dirty="0"/>
              <a:t>Well, that means the probability of being on page “eye” at time “tee” depends *only* on the probabilities at time “tee minus one,” and, furthermore, it does *not* depend on any earlier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05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say it’s “first-order” because of the “minus one.”</a:t>
            </a:r>
          </a:p>
          <a:p>
            <a:endParaRPr lang="en-US" dirty="0"/>
          </a:p>
          <a:p>
            <a:r>
              <a:rPr lang="en-US" dirty="0"/>
              <a:t>If instead, the behavior did depend on, say, minus one and/or minus two, then we would say it’s a second-order chain.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76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that’s the first part of what would make the process a Markov chain.</a:t>
            </a:r>
          </a:p>
          <a:p>
            <a:endParaRPr lang="en-US" dirty="0"/>
          </a:p>
          <a:p>
            <a:r>
              <a:rPr lang="en-US" dirty="0"/>
              <a:t>Here is the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62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any outgoing link to a page “jay.”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3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the conditional probability of going from “eye” to “jay”.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84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the probability of following the edge (</a:t>
            </a:r>
            <a:r>
              <a:rPr lang="en-US" dirty="0" err="1"/>
              <a:t>i</a:t>
            </a:r>
            <a:r>
              <a:rPr lang="en-US" dirty="0"/>
              <a:t>, j) in the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05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our intuitive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36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Markov chain, this conditional probability is *independent* of “tee.”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13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such, we can denote its value by, say, “pee-sub-eye-jay,” which again is assumed to be true for all “tee.”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46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from “eye,” the random surfer *must* go to one of its outgoing links.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7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we can say that the sum of these conditional probabilities emanating from node “eye” must sum to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73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go back to this node “eye” and ask, how did we get there?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8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can you calculate little-x-eye-of-tee?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086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that’s the probability of being on page “eye” at time “tee.”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87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must have gotten there from one of the *incoming* links.</a:t>
            </a:r>
          </a:p>
          <a:p>
            <a:endParaRPr lang="en-US" dirty="0"/>
          </a:p>
          <a:p>
            <a:r>
              <a:rPr lang="en-US" dirty="0"/>
              <a:t>Let’s call that previous node “jay.”</a:t>
            </a:r>
          </a:p>
          <a:p>
            <a:endParaRPr lang="en-US" dirty="0"/>
          </a:p>
          <a:p>
            <a:r>
              <a:rPr lang="en-US" dirty="0"/>
              <a:t>The probability that we were on “jay” on the previous step is “x-jay-of-tee-minus-one.”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74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you know the probability of the transition, which is “pee-jay-eye.”</a:t>
            </a:r>
          </a:p>
          <a:p>
            <a:endParaRPr lang="en-US" dirty="0"/>
          </a:p>
          <a:p>
            <a:r>
              <a:rPr lang="en-US" dirty="0"/>
              <a:t>Again, that’s because in this scenario the surfer starts at “jay” and goes to “eye.”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9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factor is for *one* of the preceding nodes.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0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web as a graph of web pages that link to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22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 get the total probability of landing on node “eye,” you need to sum over all previous nodes that go to “eye.”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828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completes the calculation for the chance that we will be on *any* node “eye” at time “tee,” given the probabilities of its positions on nodes at the previous time step, “tee minus one.”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23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 up, this lesson formalized the intuitive idea of a random surfer by ascribing his or her moves through the graph as probabilistic actions.</a:t>
            </a:r>
          </a:p>
          <a:p>
            <a:endParaRPr lang="en-US" dirty="0"/>
          </a:p>
          <a:p>
            <a:r>
              <a:rPr lang="en-US" dirty="0"/>
              <a:t>Before moving on, you should take a moment to review all the steps and make sure they make sense.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1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get back, you’ll look at this same formalism from a slightly different perspective, which will then lead to the fun part, which is some compact code to compute this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05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focus on one of the nodes, call it “eye.”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3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define capital-X sub-eye of tee to be a random indicator variable.</a:t>
            </a:r>
          </a:p>
          <a:p>
            <a:endParaRPr lang="en-US" dirty="0"/>
          </a:p>
          <a:p>
            <a:r>
              <a:rPr lang="en-US" dirty="0"/>
              <a:t>That means it takes the values of 0 or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03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it has the value of one, we will interpret it to mean that the surfer *is* on page “eye.”</a:t>
            </a:r>
          </a:p>
          <a:p>
            <a:endParaRPr lang="en-US" dirty="0"/>
          </a:p>
          <a:p>
            <a:r>
              <a:rPr lang="en-US" dirty="0"/>
              <a:t>Otherwise, it has the value of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3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this variable is random, it has a probability distribution.</a:t>
            </a:r>
          </a:p>
          <a:p>
            <a:endParaRPr lang="en-US" dirty="0"/>
          </a:p>
          <a:p>
            <a:r>
              <a:rPr lang="en-US" dirty="0"/>
              <a:t>That is, you can ask, what is the probability that the variable 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01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only possible values are 0 or 1, we can simplify this notation a little by dropping the “equals one” 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6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to make it even simpler, let’s use little-x-eye-of-tee to denote this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Case study: PageRank</a:t>
            </a:r>
            <a:br>
              <a:rPr lang="en-US" sz="2600" dirty="0"/>
            </a:br>
            <a:r>
              <a:rPr lang="en-US" sz="2600" dirty="0"/>
              <a:t>(Markov chains on graphs)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A probabilistic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6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1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8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9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37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05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2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7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3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8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18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39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2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63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9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36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7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6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3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41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76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908544" y="579474"/>
            <a:ext cx="74428" cy="5318"/>
          </a:xfrm>
          <a:prstGeom prst="line">
            <a:avLst/>
          </a:prstGeom>
          <a:ln w="1587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74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</TotalTime>
  <Words>855</Words>
  <Application>Microsoft Macintosh PowerPoint</Application>
  <PresentationFormat>On-screen Show (16:9)</PresentationFormat>
  <Paragraphs>99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Hayes, Christie M</cp:lastModifiedBy>
  <cp:revision>188</cp:revision>
  <dcterms:created xsi:type="dcterms:W3CDTF">2017-01-20T18:55:05Z</dcterms:created>
  <dcterms:modified xsi:type="dcterms:W3CDTF">2017-04-21T14:53:33Z</dcterms:modified>
</cp:coreProperties>
</file>